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7772400" cx="10058400"/>
  <p:notesSz cx="6858000" cy="9144000"/>
  <p:embeddedFontLst>
    <p:embeddedFont>
      <p:font typeface="Plus Jakarta Sans"/>
      <p:regular r:id="rId8"/>
      <p:bold r:id="rId9"/>
      <p:italic r:id="rId10"/>
      <p:boldItalic r:id="rId11"/>
    </p:embeddedFont>
    <p:embeddedFont>
      <p:font typeface="Inter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401F895-8285-49C6-B963-E0D39E6BE228}">
  <a:tblStyle styleId="{C401F895-8285-49C6-B963-E0D39E6BE22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lusJakartaSans-boldItalic.fntdata"/><Relationship Id="rId10" Type="http://schemas.openxmlformats.org/officeDocument/2006/relationships/font" Target="fonts/PlusJakartaSans-italic.fntdata"/><Relationship Id="rId13" Type="http://schemas.openxmlformats.org/officeDocument/2006/relationships/font" Target="fonts/Inter-bold.fntdata"/><Relationship Id="rId12" Type="http://schemas.openxmlformats.org/officeDocument/2006/relationships/font" Target="fonts/Inter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font" Target="fonts/PlusJakartaSans-bold.fntdata"/><Relationship Id="rId15" Type="http://schemas.openxmlformats.org/officeDocument/2006/relationships/font" Target="fonts/Inter-boldItalic.fntdata"/><Relationship Id="rId14" Type="http://schemas.openxmlformats.org/officeDocument/2006/relationships/font" Target="fonts/Inter-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font" Target="fonts/PlusJakartaSans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65" y="685800"/>
            <a:ext cx="4437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5122f791c0_0_22:notes"/>
          <p:cNvSpPr/>
          <p:nvPr>
            <p:ph idx="2" type="sldImg"/>
          </p:nvPr>
        </p:nvSpPr>
        <p:spPr>
          <a:xfrm>
            <a:off x="1210483" y="685800"/>
            <a:ext cx="44379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5122f791c0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900" cy="310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900" cy="11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900" cy="2967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900" cy="196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900" cy="127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400" cy="618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1000" cy="558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9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9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CFCF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75" y="-7575"/>
            <a:ext cx="10058400" cy="388200"/>
          </a:xfrm>
          <a:prstGeom prst="rect">
            <a:avLst/>
          </a:prstGeom>
          <a:solidFill>
            <a:srgbClr val="38E0A4"/>
          </a:solidFill>
          <a:ln>
            <a:noFill/>
          </a:ln>
        </p:spPr>
        <p:txBody>
          <a:bodyPr anchorCtr="0" anchor="ctr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700"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Gallery Walk Observation &amp; Notes</a:t>
            </a:r>
            <a:endParaRPr b="1" sz="1700"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55" name="Google Shape;55;p13"/>
          <p:cNvSpPr txBox="1"/>
          <p:nvPr/>
        </p:nvSpPr>
        <p:spPr>
          <a:xfrm>
            <a:off x="7172522" y="746636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 ©2025 Thinking Nation</a:t>
            </a:r>
            <a:endParaRPr sz="11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489" y="7505034"/>
            <a:ext cx="198944" cy="198944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3849903" y="7466360"/>
            <a:ext cx="2381100" cy="23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6675" lIns="96675" spcFirstLastPara="1" rIns="96675" wrap="square" tIns="966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thinkingnation.org</a:t>
            </a:r>
            <a:endParaRPr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8" name="Google Shape;5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4399" y="30374"/>
            <a:ext cx="753115" cy="3123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9" name="Google Shape;59;p13"/>
          <p:cNvGraphicFramePr/>
          <p:nvPr/>
        </p:nvGraphicFramePr>
        <p:xfrm>
          <a:off x="256082" y="109295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{C401F895-8285-49C6-B963-E0D39E6BE228}</a:tableStyleId>
              </a:tblPr>
              <a:tblGrid>
                <a:gridCol w="1025225"/>
                <a:gridCol w="2147700"/>
                <a:gridCol w="1128625"/>
                <a:gridCol w="2727875"/>
                <a:gridCol w="2516950"/>
              </a:tblGrid>
              <a:tr h="7372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Source #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Key Idea/ Observation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(Short phrase or quote)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Strength or Weakness </a:t>
                      </a:r>
                      <a:endParaRPr b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(Circle One)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i="1"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Why? (1 sentence explaining how the evidence shows a strength or weakness) </a:t>
                      </a:r>
                      <a:endParaRPr i="1"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 hMerge="1"/>
              </a:tr>
              <a:tr h="80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1 - Art. II (AoC)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latin typeface="Inter"/>
                          <a:ea typeface="Inter"/>
                          <a:cs typeface="Inter"/>
                          <a:sym typeface="Inter"/>
                        </a:rPr>
                        <a:t>Strength/ Weakness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 hMerge="1"/>
              </a:tr>
              <a:tr h="805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2 - Art. IX (A0C)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Strength/ Weakness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 hMerge="1"/>
              </a:tr>
              <a:tr h="80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3 - NW Ordinance,Art. 6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Strength/ Weakness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 hMerge="1"/>
              </a:tr>
              <a:tr h="80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4 - Western Land Cessions Map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Strength/ Weakness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 hMerge="1"/>
              </a:tr>
              <a:tr h="80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5 - Bowdoin Proclamation (Shay’s Rebellion)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Strength/ Weakness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 hMerge="1"/>
              </a:tr>
              <a:tr h="8051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6 - Washington to Jay (1786)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Strength/ Weakness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 hMerge="1"/>
              </a:tr>
              <a:tr h="7083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>
                          <a:latin typeface="Inter"/>
                          <a:ea typeface="Inter"/>
                          <a:cs typeface="Inter"/>
                          <a:sym typeface="Inter"/>
                        </a:rPr>
                        <a:t>7 - Knox  to Washington</a:t>
                      </a:r>
                      <a:endParaRPr sz="1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Strength/ Weakness</a:t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70650" marB="70650" marR="118325" marL="118325"/>
                </a:tc>
                <a:tc hMerge="1"/>
              </a:tr>
            </a:tbl>
          </a:graphicData>
        </a:graphic>
      </p:graphicFrame>
      <p:sp>
        <p:nvSpPr>
          <p:cNvPr id="60" name="Google Shape;60;p13"/>
          <p:cNvSpPr txBox="1"/>
          <p:nvPr/>
        </p:nvSpPr>
        <p:spPr>
          <a:xfrm>
            <a:off x="381150" y="623375"/>
            <a:ext cx="9432300" cy="1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256075" y="710550"/>
            <a:ext cx="9340500" cy="31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Directions:</a:t>
            </a:r>
            <a:r>
              <a:rPr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As you analyze the posters, complete the chart below.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2" name="Google Shape;62;p13"/>
          <p:cNvSpPr txBox="1"/>
          <p:nvPr/>
        </p:nvSpPr>
        <p:spPr>
          <a:xfrm>
            <a:off x="256075" y="389425"/>
            <a:ext cx="9432300" cy="31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Name: _________________________________________________________________________________				Date: ______________</a:t>
            </a:r>
            <a:endParaRPr sz="1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